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HK Grotesk" charset="1" panose="00000500000000000000"/>
      <p:regular r:id="rId16"/>
    </p:embeddedFont>
    <p:embeddedFont>
      <p:font typeface="HK Grotesk Bold" charset="1" panose="00000800000000000000"/>
      <p:regular r:id="rId17"/>
    </p:embeddedFont>
    <p:embeddedFont>
      <p:font typeface="HK Grotesk Italics" charset="1" panose="00000500000000000000"/>
      <p:regular r:id="rId18"/>
    </p:embeddedFont>
    <p:embeddedFont>
      <p:font typeface="HK Grotesk Bold Italics" charset="1" panose="00000800000000000000"/>
      <p:regular r:id="rId19"/>
    </p:embeddedFont>
    <p:embeddedFont>
      <p:font typeface="HK Grotesk Light" charset="1" panose="00000400000000000000"/>
      <p:regular r:id="rId20"/>
    </p:embeddedFont>
    <p:embeddedFont>
      <p:font typeface="HK Grotesk Light Italics" charset="1" panose="00000400000000000000"/>
      <p:regular r:id="rId21"/>
    </p:embeddedFont>
    <p:embeddedFont>
      <p:font typeface="HK Grotesk Medium" charset="1" panose="00000600000000000000"/>
      <p:regular r:id="rId22"/>
    </p:embeddedFont>
    <p:embeddedFont>
      <p:font typeface="HK Grotesk Medium Italics" charset="1" panose="00000600000000000000"/>
      <p:regular r:id="rId23"/>
    </p:embeddedFont>
    <p:embeddedFont>
      <p:font typeface="HK Grotesk Semi-Bold" charset="1" panose="00000700000000000000"/>
      <p:regular r:id="rId24"/>
    </p:embeddedFont>
    <p:embeddedFont>
      <p:font typeface="HK Grotesk Semi-Bold Italics" charset="1" panose="00000700000000000000"/>
      <p:regular r:id="rId25"/>
    </p:embeddedFont>
    <p:embeddedFont>
      <p:font typeface="Open Sans 1" charset="1" panose="020B0606030504020204"/>
      <p:regular r:id="rId26"/>
    </p:embeddedFont>
    <p:embeddedFont>
      <p:font typeface="Open Sans 1 Bold" charset="1" panose="020B0806030504020204"/>
      <p:regular r:id="rId27"/>
    </p:embeddedFont>
    <p:embeddedFont>
      <p:font typeface="Open Sans 1 Italics" charset="1" panose="020B0606030504020204"/>
      <p:regular r:id="rId28"/>
    </p:embeddedFont>
    <p:embeddedFont>
      <p:font typeface="Open Sans 1 Bold Italics" charset="1" panose="020B0806030504020204"/>
      <p:regular r:id="rId29"/>
    </p:embeddedFont>
    <p:embeddedFont>
      <p:font typeface="Open Sans 1 Light" charset="1" panose="020B0306030504020204"/>
      <p:regular r:id="rId30"/>
    </p:embeddedFont>
    <p:embeddedFont>
      <p:font typeface="Open Sans 1 Light Italics" charset="1" panose="020B0306030504020204"/>
      <p:regular r:id="rId31"/>
    </p:embeddedFont>
    <p:embeddedFont>
      <p:font typeface="Open Sans 1 Ultra-Bold" charset="1" panose="00000000000000000000"/>
      <p:regular r:id="rId32"/>
    </p:embeddedFont>
    <p:embeddedFont>
      <p:font typeface="Open Sans 1 Ultra-Bold Italics" charset="1" panose="00000000000000000000"/>
      <p:regular r:id="rId33"/>
    </p:embeddedFont>
    <p:embeddedFont>
      <p:font typeface="Open Sans 2" charset="1" panose="00000000000000000000"/>
      <p:regular r:id="rId34"/>
    </p:embeddedFont>
    <p:embeddedFont>
      <p:font typeface="Open Sans 2 Bold" charset="1" panose="00000000000000000000"/>
      <p:regular r:id="rId35"/>
    </p:embeddedFont>
    <p:embeddedFont>
      <p:font typeface="Open Sans 2 Italics" charset="1" panose="00000000000000000000"/>
      <p:regular r:id="rId36"/>
    </p:embeddedFont>
    <p:embeddedFont>
      <p:font typeface="Open Sans 2 Bold Italics" charset="1" panose="00000000000000000000"/>
      <p:regular r:id="rId37"/>
    </p:embeddedFont>
    <p:embeddedFont>
      <p:font typeface="Open Sans 2 Light" charset="1" panose="00000000000000000000"/>
      <p:regular r:id="rId38"/>
    </p:embeddedFont>
    <p:embeddedFont>
      <p:font typeface="Open Sans 2 Light Italics" charset="1" panose="00000000000000000000"/>
      <p:regular r:id="rId39"/>
    </p:embeddedFont>
    <p:embeddedFont>
      <p:font typeface="Open Sans 2 Medium" charset="1" panose="00000000000000000000"/>
      <p:regular r:id="rId40"/>
    </p:embeddedFont>
    <p:embeddedFont>
      <p:font typeface="Open Sans 2 Medium Italics" charset="1" panose="00000000000000000000"/>
      <p:regular r:id="rId41"/>
    </p:embeddedFont>
    <p:embeddedFont>
      <p:font typeface="Open Sans 2 Semi-Bold" charset="1" panose="00000000000000000000"/>
      <p:regular r:id="rId42"/>
    </p:embeddedFont>
    <p:embeddedFont>
      <p:font typeface="Open Sans 2 Semi-Bold Italics" charset="1" panose="00000000000000000000"/>
      <p:regular r:id="rId43"/>
    </p:embeddedFont>
    <p:embeddedFont>
      <p:font typeface="Open Sans 2 Ultra-Bold" charset="1" panose="00000000000000000000"/>
      <p:regular r:id="rId44"/>
    </p:embeddedFont>
    <p:embeddedFont>
      <p:font typeface="Open Sans 2 Ultra-Bold Italics" charset="1" panose="00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64" Target="slides/slide19.xml" Type="http://schemas.openxmlformats.org/officeDocument/2006/relationships/slide"/><Relationship Id="rId65" Target="slides/slide20.xml" Type="http://schemas.openxmlformats.org/officeDocument/2006/relationships/slide"/><Relationship Id="rId66" Target="slides/slide21.xml" Type="http://schemas.openxmlformats.org/officeDocument/2006/relationships/slide"/><Relationship Id="rId67" Target="slides/slide22.xml" Type="http://schemas.openxmlformats.org/officeDocument/2006/relationships/slide"/><Relationship Id="rId68" Target="slides/slide23.xml" Type="http://schemas.openxmlformats.org/officeDocument/2006/relationships/slide"/><Relationship Id="rId69" Target="slides/slide2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43221" y="914970"/>
            <a:ext cx="9130429" cy="8457060"/>
          </a:xfrm>
          <a:custGeom>
            <a:avLst/>
            <a:gdLst/>
            <a:ahLst/>
            <a:cxnLst/>
            <a:rect r="r" b="b" t="t" l="l"/>
            <a:pathLst>
              <a:path h="8457060" w="9130429">
                <a:moveTo>
                  <a:pt x="0" y="0"/>
                </a:moveTo>
                <a:lnTo>
                  <a:pt x="9130429" y="0"/>
                </a:lnTo>
                <a:lnTo>
                  <a:pt x="9130429" y="8457060"/>
                </a:lnTo>
                <a:lnTo>
                  <a:pt x="0" y="8457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614568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 u="none">
                <a:solidFill>
                  <a:srgbClr val="414042"/>
                </a:solidFill>
                <a:latin typeface="HK Grotesk Bold"/>
              </a:rPr>
              <a:t>React JS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91521"/>
            <a:ext cx="6145689" cy="115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8"/>
              </a:lnSpc>
              <a:spcBef>
                <a:spcPct val="0"/>
              </a:spcBef>
            </a:pPr>
            <a:r>
              <a:rPr lang="en-US" sz="3348" u="none">
                <a:solidFill>
                  <a:srgbClr val="414042"/>
                </a:solidFill>
                <a:latin typeface="HK Grotesk"/>
              </a:rPr>
              <a:t>Understanding its power and influence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0"/>
            <a:ext cx="3086100" cy="30861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10F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721233"/>
            <a:ext cx="13970688" cy="1643634"/>
            <a:chOff x="0" y="0"/>
            <a:chExt cx="18627584" cy="21915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8627584" cy="149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531"/>
                </a:lnSpc>
              </a:pPr>
              <a:r>
                <a:rPr lang="en-US" sz="7756">
                  <a:solidFill>
                    <a:srgbClr val="FFFFFF"/>
                  </a:solidFill>
                  <a:latin typeface="HK Grotesk Bold"/>
                </a:rPr>
                <a:t>Hooks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74047"/>
              <a:ext cx="18627584" cy="417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7202" y="2378749"/>
            <a:ext cx="15877748" cy="6406306"/>
            <a:chOff x="0" y="0"/>
            <a:chExt cx="21170330" cy="85417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50146" cy="5596484"/>
            </a:xfrm>
            <a:custGeom>
              <a:avLst/>
              <a:gdLst/>
              <a:ahLst/>
              <a:cxnLst/>
              <a:rect r="r" b="b" t="t" l="l"/>
              <a:pathLst>
                <a:path h="5596484" w="9250146">
                  <a:moveTo>
                    <a:pt x="0" y="0"/>
                  </a:moveTo>
                  <a:lnTo>
                    <a:pt x="9250146" y="0"/>
                  </a:lnTo>
                  <a:lnTo>
                    <a:pt x="9250146" y="5596484"/>
                  </a:lnTo>
                  <a:lnTo>
                    <a:pt x="0" y="5596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064188" y="0"/>
              <a:ext cx="9106143" cy="5596484"/>
            </a:xfrm>
            <a:custGeom>
              <a:avLst/>
              <a:gdLst/>
              <a:ahLst/>
              <a:cxnLst/>
              <a:rect r="r" b="b" t="t" l="l"/>
              <a:pathLst>
                <a:path h="5596484" w="9106143">
                  <a:moveTo>
                    <a:pt x="0" y="0"/>
                  </a:moveTo>
                  <a:lnTo>
                    <a:pt x="9106142" y="0"/>
                  </a:lnTo>
                  <a:lnTo>
                    <a:pt x="9106142" y="5596484"/>
                  </a:lnTo>
                  <a:lnTo>
                    <a:pt x="0" y="5596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99016" y="7134492"/>
              <a:ext cx="8951131" cy="1407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4"/>
                </a:lnSpc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useRef creates a mutable object with a .current property, allowing you to persist values across renders without causing re-renders.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99016" y="6155671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useRef Hook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064188" y="7134492"/>
              <a:ext cx="8951131" cy="92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4"/>
                </a:lnSpc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useContext allows functional components to subscribe to React context without introducing a nested consumer.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064188" y="6155671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useContext Hook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67083"/>
            <a:ext cx="5554179" cy="6032988"/>
          </a:xfrm>
          <a:custGeom>
            <a:avLst/>
            <a:gdLst/>
            <a:ahLst/>
            <a:cxnLst/>
            <a:rect r="r" b="b" t="t" l="l"/>
            <a:pathLst>
              <a:path h="6032988" w="5554179">
                <a:moveTo>
                  <a:pt x="0" y="0"/>
                </a:moveTo>
                <a:lnTo>
                  <a:pt x="5554179" y="0"/>
                </a:lnTo>
                <a:lnTo>
                  <a:pt x="5554179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6042" y="2047160"/>
            <a:ext cx="10423258" cy="5230580"/>
          </a:xfrm>
          <a:custGeom>
            <a:avLst/>
            <a:gdLst/>
            <a:ahLst/>
            <a:cxnLst/>
            <a:rect r="r" b="b" t="t" l="l"/>
            <a:pathLst>
              <a:path h="5230580" w="10423258">
                <a:moveTo>
                  <a:pt x="0" y="0"/>
                </a:moveTo>
                <a:lnTo>
                  <a:pt x="10423258" y="0"/>
                </a:lnTo>
                <a:lnTo>
                  <a:pt x="10423258" y="5230580"/>
                </a:lnTo>
                <a:lnTo>
                  <a:pt x="0" y="5230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21233"/>
            <a:ext cx="13970688" cy="1643634"/>
            <a:chOff x="0" y="0"/>
            <a:chExt cx="18627584" cy="21915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8627584" cy="149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531"/>
                </a:lnSpc>
              </a:pPr>
              <a:r>
                <a:rPr lang="en-US" sz="7756">
                  <a:solidFill>
                    <a:srgbClr val="FFFFFF"/>
                  </a:solidFill>
                  <a:latin typeface="HK Grotesk Bold"/>
                </a:rPr>
                <a:t>Custom Hook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74047"/>
              <a:ext cx="18627584" cy="417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171340" y="7918996"/>
            <a:ext cx="1060601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Bold"/>
              </a:rPr>
              <a:t>Custom Hooks are user-defined functions that use React's built-in Hooks to encapsulate reusable logic.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4300" y="3238544"/>
            <a:ext cx="5968654" cy="276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9"/>
              </a:lnSpc>
              <a:spcBef>
                <a:spcPct val="0"/>
              </a:spcBef>
            </a:pPr>
            <a:r>
              <a:rPr lang="en-US" sz="7350" u="none">
                <a:solidFill>
                  <a:srgbClr val="FFFFFF"/>
                </a:solidFill>
                <a:latin typeface="HK Grotesk Bold"/>
              </a:rPr>
              <a:t>Forms and Controlled Components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901812" y="2140404"/>
            <a:ext cx="6465188" cy="5094610"/>
            <a:chOff x="0" y="0"/>
            <a:chExt cx="8620251" cy="67928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60604"/>
              <a:ext cx="8620251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1"/>
                </a:lnSpc>
              </a:pPr>
              <a:r>
                <a:rPr lang="en-US" sz="2076" u="none">
                  <a:solidFill>
                    <a:srgbClr val="FFFFFF"/>
                  </a:solidFill>
                  <a:latin typeface="HK Grotesk"/>
                </a:rPr>
                <a:t>Forms play an essential role in modern web applications. They enable users to share information, complete tasks and provide feedback.​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535513"/>
              <a:ext cx="8620251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1"/>
                </a:lnSpc>
              </a:pPr>
              <a:r>
                <a:rPr lang="en-US" sz="2076" u="none">
                  <a:solidFill>
                    <a:srgbClr val="FFFFFF"/>
                  </a:solidFill>
                  <a:latin typeface="HK Grotesk"/>
                </a:rPr>
                <a:t>Without forms, many of the tasks that we take for granted on the web, such as logging in, signing up, or making purchases, would not be possible.​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8620251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1"/>
                </a:lnSpc>
              </a:pPr>
              <a:r>
                <a:rPr lang="en-US" sz="2076" u="none">
                  <a:solidFill>
                    <a:srgbClr val="FFFFFF"/>
                  </a:solidFill>
                  <a:latin typeface="HK Grotesk"/>
                </a:rPr>
                <a:t>Managing forms in React involves capturing user input and controlling the form's behavior.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-14863" y="8743907"/>
            <a:ext cx="1830286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488238" y="44"/>
            <a:ext cx="19050" cy="1028700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5400000">
            <a:off x="-45689" y="8764142"/>
            <a:ext cx="1602623" cy="1562154"/>
            <a:chOff x="0" y="0"/>
            <a:chExt cx="729955" cy="711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729955" cy="778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-140732"/>
            <a:ext cx="8610600" cy="8001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981200" y="1028700"/>
            <a:ext cx="8305800" cy="8229600"/>
          </a:xfrm>
          <a:custGeom>
            <a:avLst/>
            <a:gdLst/>
            <a:ahLst/>
            <a:cxnLst/>
            <a:rect r="r" b="b" t="t" l="l"/>
            <a:pathLst>
              <a:path h="8229600" w="8305800">
                <a:moveTo>
                  <a:pt x="0" y="0"/>
                </a:moveTo>
                <a:lnTo>
                  <a:pt x="8305800" y="0"/>
                </a:lnTo>
                <a:lnTo>
                  <a:pt x="8305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57" t="0" r="-573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88568" y="766110"/>
            <a:ext cx="564870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Controlled vs. Uncontrolled Components: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388568" y="2291508"/>
            <a:ext cx="5068126" cy="3057525"/>
            <a:chOff x="0" y="0"/>
            <a:chExt cx="6757502" cy="40767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98500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Controlled Components: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148" y="828675"/>
              <a:ext cx="6742354" cy="324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9" indent="-345439" lvl="1">
                <a:lnSpc>
                  <a:spcPts val="383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HK Grotesk"/>
                </a:rPr>
                <a:t>The React state controls values of form elements.</a:t>
              </a:r>
            </a:p>
            <a:p>
              <a:pPr marL="690879" indent="-345439" lvl="1">
                <a:lnSpc>
                  <a:spcPts val="383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HK Grotesk"/>
                </a:rPr>
                <a:t>Provides a reliable and consistent way to handle form data.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88568" y="5845731"/>
            <a:ext cx="5586180" cy="4029075"/>
            <a:chOff x="0" y="0"/>
            <a:chExt cx="7448240" cy="53721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6596783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Uncontrolled Components: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96" y="828675"/>
              <a:ext cx="7431544" cy="454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9" indent="-345439" lvl="1">
                <a:lnSpc>
                  <a:spcPts val="383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HK Grotesk"/>
                </a:rPr>
                <a:t>Form elements manage their state internally.</a:t>
              </a:r>
            </a:p>
            <a:p>
              <a:pPr marL="690879" indent="-345439" lvl="1">
                <a:lnSpc>
                  <a:spcPts val="38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HK Grotesk"/>
                </a:rPr>
                <a:t>Generally not recommen</a:t>
              </a:r>
              <a:r>
                <a:rPr lang="en-US" sz="3199">
                  <a:solidFill>
                    <a:srgbClr val="FFFFFF"/>
                  </a:solidFill>
                  <a:latin typeface="HK Grotesk"/>
                </a:rPr>
                <a:t>ded in React, as it goes against the single source of truth principle.</a:t>
              </a:r>
            </a:p>
            <a:p>
              <a:pPr>
                <a:lnSpc>
                  <a:spcPts val="38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14784" y="0"/>
            <a:ext cx="5029200" cy="102960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374522" y="360711"/>
            <a:ext cx="5805774" cy="9565577"/>
          </a:xfrm>
          <a:custGeom>
            <a:avLst/>
            <a:gdLst/>
            <a:ahLst/>
            <a:cxnLst/>
            <a:rect r="r" b="b" t="t" l="l"/>
            <a:pathLst>
              <a:path h="9565577" w="5805774">
                <a:moveTo>
                  <a:pt x="0" y="0"/>
                </a:moveTo>
                <a:lnTo>
                  <a:pt x="5805774" y="0"/>
                </a:lnTo>
                <a:lnTo>
                  <a:pt x="5805774" y="9565578"/>
                </a:lnTo>
                <a:lnTo>
                  <a:pt x="0" y="956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69762" y="5991272"/>
            <a:ext cx="5393935" cy="94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6"/>
              </a:lnSpc>
            </a:pPr>
            <a:r>
              <a:rPr lang="en-US" sz="2718" u="none">
                <a:solidFill>
                  <a:srgbClr val="FFFFFF"/>
                </a:solidFill>
                <a:latin typeface="HK Grotesk"/>
              </a:rPr>
              <a:t>Ensuring the entered data meets specific criteria before submission.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69762" y="3851078"/>
            <a:ext cx="6319673" cy="106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593"/>
              </a:lnSpc>
              <a:spcBef>
                <a:spcPct val="0"/>
              </a:spcBef>
            </a:pPr>
            <a:r>
              <a:rPr lang="en-US" sz="6610" u="none">
                <a:solidFill>
                  <a:srgbClr val="FFFFFF"/>
                </a:solidFill>
                <a:latin typeface="HK Grotesk Bold"/>
              </a:rPr>
              <a:t>Form Validation: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26718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54"/>
              </a:lnSpc>
            </a:pPr>
            <a:r>
              <a:rPr lang="en-US" sz="4962">
                <a:solidFill>
                  <a:srgbClr val="FFFFFF"/>
                </a:solidFill>
                <a:latin typeface="HK Grotesk Bold"/>
              </a:rPr>
              <a:t>React Router for Handling Navigation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290600"/>
            <a:ext cx="5898932" cy="5967700"/>
            <a:chOff x="0" y="0"/>
            <a:chExt cx="7865243" cy="79569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7865243" cy="64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54"/>
                </a:lnSpc>
              </a:pPr>
              <a:r>
                <a:rPr lang="en-US" sz="2657">
                  <a:solidFill>
                    <a:srgbClr val="FFFFFF"/>
                  </a:solidFill>
                  <a:latin typeface="HK Grotesk"/>
                </a:rPr>
                <a:t>Routing in React involves using libraries like `react-router-dom` to enable navigation between different components or views based on the URL, creating single-page applications where content updates without full page reload. </a:t>
              </a:r>
            </a:p>
            <a:p>
              <a:pPr marL="0" indent="0" lvl="0">
                <a:lnSpc>
                  <a:spcPts val="3454"/>
                </a:lnSpc>
              </a:pPr>
            </a:p>
            <a:p>
              <a:pPr marL="0" indent="0" lvl="0">
                <a:lnSpc>
                  <a:spcPts val="3454"/>
                </a:lnSpc>
              </a:pPr>
              <a:r>
                <a:rPr lang="en-US" sz="2657">
                  <a:solidFill>
                    <a:srgbClr val="FFFFFF"/>
                  </a:solidFill>
                  <a:latin typeface="HK Grotesk"/>
                </a:rPr>
                <a:t>React Router is a standard library for routing in React applications.</a:t>
              </a:r>
            </a:p>
            <a:p>
              <a:pPr marL="0" indent="0" lvl="0">
                <a:lnSpc>
                  <a:spcPts val="3454"/>
                </a:lnSpc>
              </a:pPr>
              <a:r>
                <a:rPr lang="en-US" sz="2657">
                  <a:solidFill>
                    <a:srgbClr val="FFFFFF"/>
                  </a:solidFill>
                  <a:latin typeface="HK Grotesk"/>
                </a:rPr>
                <a:t>npm install react-router-dom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718852"/>
              <a:ext cx="7865243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3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506719"/>
              <a:ext cx="7865243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3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476250"/>
            <a:ext cx="7152245" cy="4114800"/>
          </a:xfrm>
          <a:custGeom>
            <a:avLst/>
            <a:gdLst/>
            <a:ahLst/>
            <a:cxnLst/>
            <a:rect r="r" b="b" t="t" l="l"/>
            <a:pathLst>
              <a:path h="4114800" w="7152245">
                <a:moveTo>
                  <a:pt x="0" y="0"/>
                </a:moveTo>
                <a:lnTo>
                  <a:pt x="7152245" y="0"/>
                </a:lnTo>
                <a:lnTo>
                  <a:pt x="7152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2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5143500"/>
            <a:ext cx="7415920" cy="4266497"/>
          </a:xfrm>
          <a:custGeom>
            <a:avLst/>
            <a:gdLst/>
            <a:ahLst/>
            <a:cxnLst/>
            <a:rect r="r" b="b" t="t" l="l"/>
            <a:pathLst>
              <a:path h="4266497" w="7415920">
                <a:moveTo>
                  <a:pt x="0" y="0"/>
                </a:moveTo>
                <a:lnTo>
                  <a:pt x="7415920" y="0"/>
                </a:lnTo>
                <a:lnTo>
                  <a:pt x="7415920" y="4266497"/>
                </a:lnTo>
                <a:lnTo>
                  <a:pt x="0" y="4266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74" t="0" r="-20759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4005263" y="5138737"/>
            <a:ext cx="10287000" cy="0"/>
          </a:xfrm>
          <a:prstGeom prst="line">
            <a:avLst/>
          </a:prstGeom>
          <a:ln cap="rnd" w="9525">
            <a:solidFill>
              <a:srgbClr val="010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0156" y="5143500"/>
            <a:ext cx="8781105" cy="4634925"/>
          </a:xfrm>
          <a:custGeom>
            <a:avLst/>
            <a:gdLst/>
            <a:ahLst/>
            <a:cxnLst/>
            <a:rect r="r" b="b" t="t" l="l"/>
            <a:pathLst>
              <a:path h="4634925" w="8781105">
                <a:moveTo>
                  <a:pt x="0" y="0"/>
                </a:moveTo>
                <a:lnTo>
                  <a:pt x="8781105" y="0"/>
                </a:lnTo>
                <a:lnTo>
                  <a:pt x="8781105" y="4634925"/>
                </a:lnTo>
                <a:lnTo>
                  <a:pt x="0" y="4634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76250"/>
            <a:ext cx="7284017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09"/>
              </a:lnSpc>
            </a:pPr>
            <a:r>
              <a:rPr lang="en-US" sz="6591" strike="noStrike">
                <a:solidFill>
                  <a:srgbClr val="FFFFFF"/>
                </a:solidFill>
                <a:latin typeface="HK Grotesk Bold"/>
              </a:rPr>
              <a:t>State Management (Redux)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62512"/>
            <a:ext cx="7839075" cy="143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</a:pPr>
            <a:r>
              <a:rPr lang="en-US" sz="2199" strike="noStrike">
                <a:solidFill>
                  <a:srgbClr val="FFFFFF"/>
                </a:solidFill>
                <a:latin typeface="HK Grotesk Bold"/>
              </a:rPr>
              <a:t>Centralized State:</a:t>
            </a:r>
          </a:p>
          <a:p>
            <a:pPr marL="0" indent="0" lvl="0">
              <a:lnSpc>
                <a:spcPts val="2859"/>
              </a:lnSpc>
            </a:pPr>
            <a:r>
              <a:rPr lang="en-US" sz="2199" strike="noStrike">
                <a:solidFill>
                  <a:srgbClr val="FFFFFF"/>
                </a:solidFill>
                <a:latin typeface="HK Grotesk Bold"/>
              </a:rPr>
              <a:t>Single source of truth for the entire application.</a:t>
            </a:r>
          </a:p>
          <a:p>
            <a:pPr marL="0" indent="0" lvl="0">
              <a:lnSpc>
                <a:spcPts val="2859"/>
              </a:lnSpc>
            </a:pPr>
            <a:r>
              <a:rPr lang="en-US" sz="2199" strike="noStrike">
                <a:solidFill>
                  <a:srgbClr val="FFFFFF"/>
                </a:solidFill>
                <a:latin typeface="HK Grotesk Bold"/>
              </a:rPr>
              <a:t>Stored in a single JavaScript object, commonly referred to as the "store."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27666" y="1028700"/>
            <a:ext cx="7708404" cy="914400"/>
            <a:chOff x="0" y="0"/>
            <a:chExt cx="10277872" cy="12192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921967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HK Grotesk Bold"/>
                </a:rPr>
                <a:t>Actions: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00075"/>
              <a:ext cx="10277872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"/>
                </a:rPr>
                <a:t>Plain JavaScript objects describing the change.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27666" y="2386055"/>
            <a:ext cx="7708404" cy="1828800"/>
            <a:chOff x="0" y="0"/>
            <a:chExt cx="10277872" cy="24384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21967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HK Grotesk Bold"/>
                </a:rPr>
                <a:t>Reducers: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00075"/>
              <a:ext cx="10277872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"/>
                </a:rPr>
                <a:t>Pure functions that specify how the application's state changes in response to actions.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27666" y="4558708"/>
            <a:ext cx="7708404" cy="2743200"/>
            <a:chOff x="0" y="0"/>
            <a:chExt cx="10277872" cy="36576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921967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HK Grotesk Bold"/>
                </a:rPr>
                <a:t>Store: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00075"/>
              <a:ext cx="10277872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HK Grotesk"/>
                </a:rPr>
                <a:t>Holds the complete state tree of the application.</a:t>
              </a:r>
            </a:p>
            <a:p>
              <a:pPr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HK Grotesk"/>
                </a:rPr>
                <a:t>Allows access to the state via getState().</a:t>
              </a:r>
            </a:p>
            <a:p>
              <a:pPr marL="647700" indent="-323850" lvl="1">
                <a:lnSpc>
                  <a:spcPts val="36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HK Grotesk"/>
                </a:rPr>
                <a:t>Allows state to be updated via dispatch(action).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27666" y="7644808"/>
            <a:ext cx="7708404" cy="2286000"/>
            <a:chOff x="0" y="0"/>
            <a:chExt cx="10277872" cy="30480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921967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HK Grotesk Bold"/>
                </a:rPr>
                <a:t>Middleware: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00075"/>
              <a:ext cx="10277872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HK Grotesk"/>
                </a:rPr>
                <a:t>Functions that have access to actions and can perform side effects.</a:t>
              </a:r>
            </a:p>
            <a:p>
              <a:pPr marL="647700" indent="-323850" lvl="1">
                <a:lnSpc>
                  <a:spcPts val="36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HK Grotesk"/>
                </a:rPr>
                <a:t>Common middleware: Thunk for asynchronous actions.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58306" y="2731467"/>
            <a:ext cx="2412033" cy="2412033"/>
          </a:xfrm>
          <a:custGeom>
            <a:avLst/>
            <a:gdLst/>
            <a:ahLst/>
            <a:cxnLst/>
            <a:rect r="r" b="b" t="t" l="l"/>
            <a:pathLst>
              <a:path h="2412033" w="2412033">
                <a:moveTo>
                  <a:pt x="0" y="0"/>
                </a:moveTo>
                <a:lnTo>
                  <a:pt x="2412033" y="0"/>
                </a:lnTo>
                <a:lnTo>
                  <a:pt x="2412033" y="2412033"/>
                </a:lnTo>
                <a:lnTo>
                  <a:pt x="0" y="2412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3337" y="674067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4301" y="2731467"/>
            <a:ext cx="2131634" cy="2412033"/>
          </a:xfrm>
          <a:custGeom>
            <a:avLst/>
            <a:gdLst/>
            <a:ahLst/>
            <a:cxnLst/>
            <a:rect r="r" b="b" t="t" l="l"/>
            <a:pathLst>
              <a:path h="2412033" w="2131634">
                <a:moveTo>
                  <a:pt x="0" y="0"/>
                </a:moveTo>
                <a:lnTo>
                  <a:pt x="2131634" y="0"/>
                </a:lnTo>
                <a:lnTo>
                  <a:pt x="2131634" y="2412033"/>
                </a:lnTo>
                <a:lnTo>
                  <a:pt x="0" y="2412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3790" y="5565204"/>
            <a:ext cx="3492656" cy="124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>
                <a:solidFill>
                  <a:srgbClr val="FFFFFF"/>
                </a:solidFill>
                <a:latin typeface="Canva Sans Bold"/>
              </a:rPr>
              <a:t>Action Creators</a:t>
            </a:r>
          </a:p>
          <a:p>
            <a:pPr algn="ctr">
              <a:lnSpc>
                <a:spcPts val="5005"/>
              </a:lnSpc>
            </a:pPr>
            <a:r>
              <a:rPr lang="en-US" sz="3575">
                <a:solidFill>
                  <a:srgbClr val="FFFFFF"/>
                </a:solidFill>
                <a:latin typeface="Canva Sans Bold"/>
              </a:rPr>
              <a:t>(Parents)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58000" y="5565204"/>
            <a:ext cx="3012645" cy="124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>
                <a:solidFill>
                  <a:srgbClr val="FFFFFF"/>
                </a:solidFill>
                <a:latin typeface="Canva Sans Bold"/>
              </a:rPr>
              <a:t>Reducer</a:t>
            </a:r>
          </a:p>
          <a:p>
            <a:pPr algn="ctr">
              <a:lnSpc>
                <a:spcPts val="5005"/>
              </a:lnSpc>
            </a:pPr>
            <a:r>
              <a:rPr lang="en-US" sz="3575">
                <a:solidFill>
                  <a:srgbClr val="FFFFFF"/>
                </a:solidFill>
                <a:latin typeface="Canva Sans Bold"/>
              </a:rPr>
              <a:t>(Care-Tacker)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708497" y="1702767"/>
            <a:ext cx="4434840" cy="10477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3378922" y="819188"/>
            <a:ext cx="2118675" cy="1426504"/>
            <a:chOff x="0" y="0"/>
            <a:chExt cx="2824900" cy="19020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361414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Action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57431"/>
              <a:ext cx="2824900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Canva Sans"/>
                </a:rPr>
                <a:t>Type: Bring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Canva Sans"/>
                </a:rPr>
                <a:t>Payload: 1bat and 1ball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200737" y="1721817"/>
            <a:ext cx="3936204" cy="10096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2081199" y="1110165"/>
            <a:ext cx="177710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Dispatched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535743" y="5791287"/>
            <a:ext cx="3282960" cy="3467013"/>
            <a:chOff x="0" y="0"/>
            <a:chExt cx="4377280" cy="4622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42659" y="0"/>
              <a:ext cx="3091961" cy="2446514"/>
            </a:xfrm>
            <a:custGeom>
              <a:avLst/>
              <a:gdLst/>
              <a:ahLst/>
              <a:cxnLst/>
              <a:rect r="r" b="b" t="t" l="l"/>
              <a:pathLst>
                <a:path h="2446514" w="3091961">
                  <a:moveTo>
                    <a:pt x="0" y="0"/>
                  </a:moveTo>
                  <a:lnTo>
                    <a:pt x="3091961" y="0"/>
                  </a:lnTo>
                  <a:lnTo>
                    <a:pt x="3091961" y="2446514"/>
                  </a:lnTo>
                  <a:lnTo>
                    <a:pt x="0" y="2446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989040"/>
              <a:ext cx="4377280" cy="1633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5"/>
                </a:lnSpc>
              </a:pPr>
              <a:r>
                <a:rPr lang="en-US" sz="3575">
                  <a:solidFill>
                    <a:srgbClr val="FFFFFF"/>
                  </a:solidFill>
                  <a:latin typeface="Canva Sans Bold"/>
                </a:rPr>
                <a:t>UI Application </a:t>
              </a:r>
            </a:p>
            <a:p>
              <a:pPr algn="ctr">
                <a:lnSpc>
                  <a:spcPts val="5005"/>
                </a:lnSpc>
              </a:pPr>
              <a:r>
                <a:rPr lang="en-US" sz="3575">
                  <a:solidFill>
                    <a:srgbClr val="FFFFFF"/>
                  </a:solidFill>
                  <a:latin typeface="Canva Sans Bold"/>
                </a:rPr>
                <a:t>(Child)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61358" y="661233"/>
            <a:ext cx="4792829" cy="5136022"/>
            <a:chOff x="0" y="0"/>
            <a:chExt cx="6390439" cy="6848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0439" cy="5976772"/>
            </a:xfrm>
            <a:custGeom>
              <a:avLst/>
              <a:gdLst/>
              <a:ahLst/>
              <a:cxnLst/>
              <a:rect r="r" b="b" t="t" l="l"/>
              <a:pathLst>
                <a:path h="5976772" w="6390439">
                  <a:moveTo>
                    <a:pt x="0" y="0"/>
                  </a:moveTo>
                  <a:lnTo>
                    <a:pt x="6390439" y="0"/>
                  </a:lnTo>
                  <a:lnTo>
                    <a:pt x="6390439" y="5976772"/>
                  </a:lnTo>
                  <a:lnTo>
                    <a:pt x="0" y="5976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130637" y="6342190"/>
              <a:ext cx="2129165" cy="505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87"/>
                </a:lnSpc>
                <a:spcBef>
                  <a:spcPct val="0"/>
                </a:spcBef>
              </a:pPr>
              <a:r>
                <a:rPr lang="en-US" sz="2258">
                  <a:solidFill>
                    <a:srgbClr val="FFFFFF"/>
                  </a:solidFill>
                  <a:latin typeface="Open Sans 1"/>
                </a:rPr>
                <a:t>Action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9171" y="1874653"/>
            <a:ext cx="6998540" cy="5703862"/>
            <a:chOff x="0" y="0"/>
            <a:chExt cx="9331386" cy="76051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31386" cy="7048889"/>
            </a:xfrm>
            <a:custGeom>
              <a:avLst/>
              <a:gdLst/>
              <a:ahLst/>
              <a:cxnLst/>
              <a:rect r="r" b="b" t="t" l="l"/>
              <a:pathLst>
                <a:path h="7048889" w="9331386">
                  <a:moveTo>
                    <a:pt x="0" y="0"/>
                  </a:moveTo>
                  <a:lnTo>
                    <a:pt x="9331386" y="0"/>
                  </a:lnTo>
                  <a:lnTo>
                    <a:pt x="9331386" y="7048889"/>
                  </a:lnTo>
                  <a:lnTo>
                    <a:pt x="0" y="7048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854117" y="6972689"/>
              <a:ext cx="2639627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Open Sans 1"/>
                </a:rPr>
                <a:t>Reducer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82619" y="4583835"/>
            <a:ext cx="5590182" cy="2426839"/>
          </a:xfrm>
          <a:custGeom>
            <a:avLst/>
            <a:gdLst/>
            <a:ahLst/>
            <a:cxnLst/>
            <a:rect r="r" b="b" t="t" l="l"/>
            <a:pathLst>
              <a:path h="2426839" w="5590182">
                <a:moveTo>
                  <a:pt x="0" y="0"/>
                </a:moveTo>
                <a:lnTo>
                  <a:pt x="5590183" y="0"/>
                </a:lnTo>
                <a:lnTo>
                  <a:pt x="5590183" y="2426839"/>
                </a:lnTo>
                <a:lnTo>
                  <a:pt x="0" y="2426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72802" y="6534678"/>
            <a:ext cx="7682270" cy="2087673"/>
          </a:xfrm>
          <a:custGeom>
            <a:avLst/>
            <a:gdLst/>
            <a:ahLst/>
            <a:cxnLst/>
            <a:rect r="r" b="b" t="t" l="l"/>
            <a:pathLst>
              <a:path h="2087673" w="7682270">
                <a:moveTo>
                  <a:pt x="0" y="0"/>
                </a:moveTo>
                <a:lnTo>
                  <a:pt x="7682269" y="0"/>
                </a:lnTo>
                <a:lnTo>
                  <a:pt x="7682269" y="2087673"/>
                </a:lnTo>
                <a:lnTo>
                  <a:pt x="0" y="2087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19100"/>
            <a:ext cx="728170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ns 1 Bold"/>
              </a:rPr>
              <a:t>SBI (Example)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5097" y="8901963"/>
            <a:ext cx="2157679" cy="50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94"/>
              </a:lnSpc>
              <a:spcBef>
                <a:spcPct val="0"/>
              </a:spcBef>
            </a:pPr>
            <a:r>
              <a:rPr lang="en-US" sz="3911">
                <a:solidFill>
                  <a:srgbClr val="FFFFFF"/>
                </a:solidFill>
                <a:latin typeface="Canva Sans"/>
              </a:rPr>
              <a:t>Shop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6169" y="3192856"/>
            <a:ext cx="13690757" cy="5631335"/>
          </a:xfrm>
          <a:custGeom>
            <a:avLst/>
            <a:gdLst/>
            <a:ahLst/>
            <a:cxnLst/>
            <a:rect r="r" b="b" t="t" l="l"/>
            <a:pathLst>
              <a:path h="5631335" w="13690757">
                <a:moveTo>
                  <a:pt x="0" y="0"/>
                </a:moveTo>
                <a:lnTo>
                  <a:pt x="13690756" y="0"/>
                </a:lnTo>
                <a:lnTo>
                  <a:pt x="13690756" y="5631336"/>
                </a:lnTo>
                <a:lnTo>
                  <a:pt x="0" y="5631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553209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ns 1 Bold"/>
              </a:rPr>
              <a:t>Shop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7658100" cy="10287000"/>
            <a:chOff x="0" y="0"/>
            <a:chExt cx="20169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69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16948">
                  <a:moveTo>
                    <a:pt x="50547" y="0"/>
                  </a:moveTo>
                  <a:lnTo>
                    <a:pt x="1966401" y="0"/>
                  </a:lnTo>
                  <a:cubicBezTo>
                    <a:pt x="1979807" y="0"/>
                    <a:pt x="1992664" y="5326"/>
                    <a:pt x="2002143" y="14805"/>
                  </a:cubicBezTo>
                  <a:cubicBezTo>
                    <a:pt x="2011623" y="24284"/>
                    <a:pt x="2016948" y="37141"/>
                    <a:pt x="2016948" y="50547"/>
                  </a:cubicBezTo>
                  <a:lnTo>
                    <a:pt x="2016948" y="2658786"/>
                  </a:lnTo>
                  <a:cubicBezTo>
                    <a:pt x="2016948" y="2672192"/>
                    <a:pt x="2011623" y="2685049"/>
                    <a:pt x="2002143" y="2694528"/>
                  </a:cubicBezTo>
                  <a:cubicBezTo>
                    <a:pt x="1992664" y="2704008"/>
                    <a:pt x="1979807" y="2709333"/>
                    <a:pt x="1966401" y="2709333"/>
                  </a:cubicBezTo>
                  <a:lnTo>
                    <a:pt x="50547" y="2709333"/>
                  </a:lnTo>
                  <a:cubicBezTo>
                    <a:pt x="37141" y="2709333"/>
                    <a:pt x="24284" y="2704008"/>
                    <a:pt x="14805" y="2694528"/>
                  </a:cubicBezTo>
                  <a:cubicBezTo>
                    <a:pt x="5326" y="2685049"/>
                    <a:pt x="0" y="2672192"/>
                    <a:pt x="0" y="2658786"/>
                  </a:cubicBezTo>
                  <a:lnTo>
                    <a:pt x="0" y="50547"/>
                  </a:lnTo>
                  <a:cubicBezTo>
                    <a:pt x="0" y="37141"/>
                    <a:pt x="5326" y="24284"/>
                    <a:pt x="14805" y="14805"/>
                  </a:cubicBezTo>
                  <a:cubicBezTo>
                    <a:pt x="24284" y="5326"/>
                    <a:pt x="37141" y="0"/>
                    <a:pt x="50547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169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446264"/>
            <a:ext cx="6838595" cy="3111615"/>
            <a:chOff x="0" y="0"/>
            <a:chExt cx="5159134" cy="23474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59134" cy="2347447"/>
            </a:xfrm>
            <a:custGeom>
              <a:avLst/>
              <a:gdLst/>
              <a:ahLst/>
              <a:cxnLst/>
              <a:rect r="r" b="b" t="t" l="l"/>
              <a:pathLst>
                <a:path h="2347447" w="5159134">
                  <a:moveTo>
                    <a:pt x="22642" y="0"/>
                  </a:moveTo>
                  <a:lnTo>
                    <a:pt x="5136493" y="0"/>
                  </a:lnTo>
                  <a:cubicBezTo>
                    <a:pt x="5142497" y="0"/>
                    <a:pt x="5148257" y="2385"/>
                    <a:pt x="5152503" y="6632"/>
                  </a:cubicBezTo>
                  <a:cubicBezTo>
                    <a:pt x="5156749" y="10878"/>
                    <a:pt x="5159134" y="16637"/>
                    <a:pt x="5159134" y="22642"/>
                  </a:cubicBezTo>
                  <a:lnTo>
                    <a:pt x="5159134" y="2324805"/>
                  </a:lnTo>
                  <a:cubicBezTo>
                    <a:pt x="5159134" y="2330810"/>
                    <a:pt x="5156749" y="2336569"/>
                    <a:pt x="5152503" y="2340815"/>
                  </a:cubicBezTo>
                  <a:cubicBezTo>
                    <a:pt x="5148257" y="2345061"/>
                    <a:pt x="5142497" y="2347447"/>
                    <a:pt x="5136493" y="2347447"/>
                  </a:cubicBezTo>
                  <a:lnTo>
                    <a:pt x="22642" y="2347447"/>
                  </a:lnTo>
                  <a:cubicBezTo>
                    <a:pt x="16637" y="2347447"/>
                    <a:pt x="10878" y="2345061"/>
                    <a:pt x="6632" y="2340815"/>
                  </a:cubicBezTo>
                  <a:cubicBezTo>
                    <a:pt x="2385" y="2336569"/>
                    <a:pt x="0" y="2330810"/>
                    <a:pt x="0" y="2324805"/>
                  </a:cubicBezTo>
                  <a:lnTo>
                    <a:pt x="0" y="22642"/>
                  </a:lnTo>
                  <a:cubicBezTo>
                    <a:pt x="0" y="16637"/>
                    <a:pt x="2385" y="10878"/>
                    <a:pt x="6632" y="6632"/>
                  </a:cubicBezTo>
                  <a:cubicBezTo>
                    <a:pt x="10878" y="2385"/>
                    <a:pt x="16637" y="0"/>
                    <a:pt x="22642" y="0"/>
                  </a:cubicBezTo>
                  <a:close/>
                </a:path>
              </a:pathLst>
            </a:custGeom>
            <a:solidFill>
              <a:srgbClr val="F1F1F1"/>
            </a:solidFill>
            <a:ln w="19050" cap="sq">
              <a:solidFill>
                <a:srgbClr val="4140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59134" cy="23855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marL="323852" indent="-161926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414042"/>
                  </a:solidFill>
                  <a:latin typeface="HK Grotesk"/>
                </a:rPr>
                <a:t>React uses a virtual DOM to improve performance. </a:t>
              </a:r>
            </a:p>
            <a:p>
              <a:pPr marL="323852" indent="-161926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414042"/>
                  </a:solidFill>
                  <a:latin typeface="HK Grotesk"/>
                </a:rPr>
                <a:t>It's a lightweight copy of the actual DOM. </a:t>
              </a:r>
            </a:p>
            <a:p>
              <a:pPr marL="323852" indent="-161926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414042"/>
                  </a:solidFill>
                  <a:latin typeface="HK Grotesk"/>
                </a:rPr>
                <a:t>When the state of a React component changes, React first updates the virtual DOM, </a:t>
              </a:r>
            </a:p>
            <a:p>
              <a:pPr marL="323852" indent="-161926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414042"/>
                  </a:solidFill>
                  <a:latin typeface="HK Grotesk"/>
                </a:rPr>
                <a:t>It then efficiently updates only the necessary parts of the actual DOM.</a:t>
              </a:r>
            </a:p>
            <a:p>
              <a:pPr marL="323852" indent="-161926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414042"/>
                  </a:solidFill>
                  <a:latin typeface="HK Grotesk"/>
                </a:rPr>
                <a:t>Minimizes direct interaction with the real DOM, which is a computationally expensive operation.</a:t>
              </a:r>
            </a:p>
            <a:p>
              <a:pPr marL="323852" indent="-161926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414042"/>
                  </a:solidFill>
                  <a:latin typeface="HK Grotesk"/>
                </a:rPr>
                <a:t>Enhances performance by updating only the changed elements instead of re-rendering the entire DOM.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20300" y="470467"/>
            <a:ext cx="6055175" cy="3626832"/>
            <a:chOff x="0" y="0"/>
            <a:chExt cx="8073567" cy="4835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3621076"/>
              <a:ext cx="8073567" cy="1214700"/>
            </a:xfrm>
            <a:custGeom>
              <a:avLst/>
              <a:gdLst/>
              <a:ahLst/>
              <a:cxnLst/>
              <a:rect r="r" b="b" t="t" l="l"/>
              <a:pathLst>
                <a:path h="1214700" w="8073567">
                  <a:moveTo>
                    <a:pt x="0" y="0"/>
                  </a:moveTo>
                  <a:lnTo>
                    <a:pt x="8073567" y="0"/>
                  </a:lnTo>
                  <a:lnTo>
                    <a:pt x="8073567" y="1214700"/>
                  </a:lnTo>
                  <a:lnTo>
                    <a:pt x="0" y="1214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209550"/>
              <a:ext cx="7874000" cy="733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JSX (JavaScript XML) Syntax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49631"/>
              <a:ext cx="787400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414042"/>
                  </a:solidFill>
                  <a:latin typeface="HK Grotesk"/>
                </a:rPr>
                <a:t>JSX allows you to write HTML in JavaScript, making it easier to express UI components. It's a syntax extension that resembles XML/HTML.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20300" y="7030827"/>
            <a:ext cx="6055175" cy="3054102"/>
          </a:xfrm>
          <a:custGeom>
            <a:avLst/>
            <a:gdLst/>
            <a:ahLst/>
            <a:cxnLst/>
            <a:rect r="r" b="b" t="t" l="l"/>
            <a:pathLst>
              <a:path h="3054102" w="6055175">
                <a:moveTo>
                  <a:pt x="0" y="0"/>
                </a:moveTo>
                <a:lnTo>
                  <a:pt x="6055175" y="0"/>
                </a:lnTo>
                <a:lnTo>
                  <a:pt x="6055175" y="3054102"/>
                </a:lnTo>
                <a:lnTo>
                  <a:pt x="0" y="3054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586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6261996" cy="3610298"/>
            <a:chOff x="0" y="0"/>
            <a:chExt cx="8349328" cy="481373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8349328" cy="2828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HK Grotesk Semi-Bold"/>
                </a:rPr>
                <a:t>Introduction to React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356829"/>
              <a:ext cx="7980185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Semi-Bold"/>
                </a:rPr>
                <a:t>Virtual DOM</a:t>
              </a:r>
            </a:p>
            <a:p>
              <a:pPr>
                <a:lnSpc>
                  <a:spcPts val="44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020300" y="4172145"/>
            <a:ext cx="5905500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2600">
                <a:solidFill>
                  <a:srgbClr val="414042"/>
                </a:solidFill>
                <a:latin typeface="HK Grotesk Bold"/>
              </a:rPr>
              <a:t>Components and Props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20300" y="5034070"/>
            <a:ext cx="590550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14042"/>
                </a:solidFill>
                <a:latin typeface="HK Grotesk"/>
              </a:rPr>
              <a:t>React applications are built using components, which are reusable, self-contained pieces of code. </a:t>
            </a:r>
          </a:p>
          <a:p>
            <a:pPr algn="just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14042"/>
                </a:solidFill>
                <a:latin typeface="HK Grotesk"/>
              </a:rPr>
              <a:t>Props are used to pass data from parent to child components.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22385">
            <a:off x="-13388444" y="6489250"/>
            <a:ext cx="13253120" cy="13253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C6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63724" y="7279490"/>
            <a:ext cx="2243785" cy="3771234"/>
            <a:chOff x="0" y="0"/>
            <a:chExt cx="812800" cy="1366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66111"/>
            </a:xfrm>
            <a:custGeom>
              <a:avLst/>
              <a:gdLst/>
              <a:ahLst/>
              <a:cxnLst/>
              <a:rect r="r" b="b" t="t" l="l"/>
              <a:pathLst>
                <a:path h="13661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66111"/>
                  </a:lnTo>
                  <a:lnTo>
                    <a:pt x="0" y="1366111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1423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8022107" y="-8022107"/>
            <a:ext cx="2243785" cy="18288000"/>
            <a:chOff x="0" y="0"/>
            <a:chExt cx="812800" cy="66247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624736"/>
            </a:xfrm>
            <a:custGeom>
              <a:avLst/>
              <a:gdLst/>
              <a:ahLst/>
              <a:cxnLst/>
              <a:rect r="r" b="b" t="t" l="l"/>
              <a:pathLst>
                <a:path h="662473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624736"/>
                  </a:lnTo>
                  <a:lnTo>
                    <a:pt x="0" y="6624736"/>
                  </a:lnTo>
                  <a:close/>
                </a:path>
              </a:pathLst>
            </a:custGeom>
            <a:solidFill>
              <a:srgbClr val="4440B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6681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92150" y="2243785"/>
            <a:ext cx="9499600" cy="5254204"/>
          </a:xfrm>
          <a:custGeom>
            <a:avLst/>
            <a:gdLst/>
            <a:ahLst/>
            <a:cxnLst/>
            <a:rect r="r" b="b" t="t" l="l"/>
            <a:pathLst>
              <a:path h="5254204" w="9499600">
                <a:moveTo>
                  <a:pt x="0" y="0"/>
                </a:moveTo>
                <a:lnTo>
                  <a:pt x="9499600" y="0"/>
                </a:lnTo>
                <a:lnTo>
                  <a:pt x="9499600" y="5254204"/>
                </a:lnTo>
                <a:lnTo>
                  <a:pt x="0" y="5254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2409" y="6506298"/>
            <a:ext cx="13453605" cy="3517879"/>
          </a:xfrm>
          <a:custGeom>
            <a:avLst/>
            <a:gdLst/>
            <a:ahLst/>
            <a:cxnLst/>
            <a:rect r="r" b="b" t="t" l="l"/>
            <a:pathLst>
              <a:path h="3517879" w="13453605">
                <a:moveTo>
                  <a:pt x="0" y="0"/>
                </a:moveTo>
                <a:lnTo>
                  <a:pt x="13453606" y="0"/>
                </a:lnTo>
                <a:lnTo>
                  <a:pt x="13453606" y="3517879"/>
                </a:lnTo>
                <a:lnTo>
                  <a:pt x="0" y="3517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84300" y="590567"/>
            <a:ext cx="8115300" cy="75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636"/>
              </a:lnSpc>
              <a:spcBef>
                <a:spcPct val="0"/>
              </a:spcBef>
            </a:pPr>
            <a:r>
              <a:rPr lang="en-US" sz="5811">
                <a:solidFill>
                  <a:srgbClr val="FFFFFF"/>
                </a:solidFill>
                <a:latin typeface="Canva Sans Bold"/>
              </a:rPr>
              <a:t>Screenshots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81611" y="345258"/>
            <a:ext cx="4742432" cy="4036242"/>
          </a:xfrm>
          <a:custGeom>
            <a:avLst/>
            <a:gdLst/>
            <a:ahLst/>
            <a:cxnLst/>
            <a:rect r="r" b="b" t="t" l="l"/>
            <a:pathLst>
              <a:path h="4036242" w="4742432">
                <a:moveTo>
                  <a:pt x="0" y="0"/>
                </a:moveTo>
                <a:lnTo>
                  <a:pt x="4742433" y="0"/>
                </a:lnTo>
                <a:lnTo>
                  <a:pt x="4742433" y="4036242"/>
                </a:lnTo>
                <a:lnTo>
                  <a:pt x="0" y="403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9000" y="5686147"/>
            <a:ext cx="5322787" cy="3596663"/>
          </a:xfrm>
          <a:custGeom>
            <a:avLst/>
            <a:gdLst/>
            <a:ahLst/>
            <a:cxnLst/>
            <a:rect r="r" b="b" t="t" l="l"/>
            <a:pathLst>
              <a:path h="3596663" w="5322787">
                <a:moveTo>
                  <a:pt x="0" y="0"/>
                </a:moveTo>
                <a:lnTo>
                  <a:pt x="5322787" y="0"/>
                </a:lnTo>
                <a:lnTo>
                  <a:pt x="5322787" y="3596663"/>
                </a:lnTo>
                <a:lnTo>
                  <a:pt x="0" y="359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2169" y="1512290"/>
            <a:ext cx="4830373" cy="3371434"/>
          </a:xfrm>
          <a:custGeom>
            <a:avLst/>
            <a:gdLst/>
            <a:ahLst/>
            <a:cxnLst/>
            <a:rect r="r" b="b" t="t" l="l"/>
            <a:pathLst>
              <a:path h="3371434" w="4830373">
                <a:moveTo>
                  <a:pt x="0" y="0"/>
                </a:moveTo>
                <a:lnTo>
                  <a:pt x="4830373" y="0"/>
                </a:lnTo>
                <a:lnTo>
                  <a:pt x="4830373" y="3371435"/>
                </a:lnTo>
                <a:lnTo>
                  <a:pt x="0" y="3371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84300" y="1278521"/>
            <a:ext cx="5862090" cy="6205957"/>
            <a:chOff x="0" y="0"/>
            <a:chExt cx="7816121" cy="827460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945082"/>
              <a:ext cx="7816121" cy="2329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0933" indent="-215466" lvl="1">
                <a:lnSpc>
                  <a:spcPts val="279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5" u="none">
                  <a:solidFill>
                    <a:srgbClr val="FFFFFF"/>
                  </a:solidFill>
                  <a:latin typeface="HK Grotesk"/>
                </a:rPr>
                <a:t>Create a class component that extends React. Component and defines componentDidCatch method.</a:t>
              </a:r>
            </a:p>
            <a:p>
              <a:pPr algn="l" marL="430933" indent="-215466" lvl="1">
                <a:lnSpc>
                  <a:spcPts val="279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5" u="none">
                  <a:solidFill>
                    <a:srgbClr val="FFFFFF"/>
                  </a:solidFill>
                  <a:latin typeface="HK Grotesk"/>
                </a:rPr>
                <a:t>Wrap components or parts of the component tree with the created ErrorBoundary component.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81351"/>
              <a:ext cx="7816121" cy="193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4"/>
                </a:lnSpc>
                <a:spcBef>
                  <a:spcPct val="0"/>
                </a:spcBef>
              </a:pPr>
              <a:r>
                <a:rPr lang="en-US" sz="2387" u="none">
                  <a:solidFill>
                    <a:srgbClr val="FFFFFF"/>
                  </a:solidFill>
                  <a:latin typeface="HK Grotesk"/>
                </a:rPr>
                <a:t>Error boundaries are components that catch JavaScript errors anywhere in their child component tree and log those errors or display a fallback UI.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1925"/>
              <a:ext cx="7816121" cy="259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75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FFFFFF"/>
                  </a:solidFill>
                  <a:latin typeface="HK Grotesk Bold"/>
                </a:rPr>
                <a:t>Error Boundaries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121" y="911864"/>
            <a:ext cx="6140941" cy="8463272"/>
            <a:chOff x="0" y="0"/>
            <a:chExt cx="8187921" cy="1128436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8187921" cy="3859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533"/>
                </a:lnSpc>
              </a:pPr>
              <a:r>
                <a:rPr lang="en-US" sz="6848">
                  <a:solidFill>
                    <a:srgbClr val="FFFFFF"/>
                  </a:solidFill>
                  <a:latin typeface="Open Sans 2 Bold"/>
                </a:rPr>
                <a:t>Code Splitting and Lazy Loading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718519"/>
              <a:ext cx="8187921" cy="1189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4"/>
                </a:lnSpc>
                <a:spcBef>
                  <a:spcPct val="0"/>
                </a:spcBef>
              </a:pPr>
              <a:r>
                <a:rPr lang="en-US" sz="2574">
                  <a:solidFill>
                    <a:srgbClr val="FFFFFF"/>
                  </a:solidFill>
                  <a:latin typeface="HK Grotesk Bold"/>
                </a:rPr>
                <a:t>Loading parts of the application only when they are actually needed.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906866"/>
              <a:ext cx="8187921" cy="1189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4"/>
                </a:lnSpc>
                <a:spcBef>
                  <a:spcPct val="0"/>
                </a:spcBef>
              </a:pPr>
              <a:r>
                <a:rPr lang="en-US" sz="2574">
                  <a:solidFill>
                    <a:srgbClr val="FFFFFF"/>
                  </a:solidFill>
                  <a:latin typeface="HK Grotesk Bold"/>
                </a:rPr>
                <a:t>A subset of code splitting, focused on deferring the loading of certain modules.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095214"/>
              <a:ext cx="8187921" cy="1189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4"/>
                </a:lnSpc>
                <a:spcBef>
                  <a:spcPct val="0"/>
                </a:spcBef>
              </a:pPr>
              <a:r>
                <a:rPr lang="en-US" sz="2574">
                  <a:solidFill>
                    <a:srgbClr val="FFFFFF"/>
                  </a:solidFill>
                  <a:latin typeface="HK Grotesk Bold"/>
                </a:rPr>
                <a:t>Commonly used for optimizing large single-page applications.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H="true">
              <a:off x="0" y="4687967"/>
              <a:ext cx="8187921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514350"/>
            <a:ext cx="7241008" cy="9258300"/>
          </a:xfrm>
          <a:custGeom>
            <a:avLst/>
            <a:gdLst/>
            <a:ahLst/>
            <a:cxnLst/>
            <a:rect r="r" b="b" t="t" l="l"/>
            <a:pathLst>
              <a:path h="9258300" w="7241008">
                <a:moveTo>
                  <a:pt x="0" y="0"/>
                </a:moveTo>
                <a:lnTo>
                  <a:pt x="7241008" y="0"/>
                </a:lnTo>
                <a:lnTo>
                  <a:pt x="724100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612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010F59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4421469" y="4328516"/>
            <a:ext cx="944506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</a:pPr>
            <a:r>
              <a:rPr lang="en-US" sz="6375">
                <a:solidFill>
                  <a:srgbClr val="FFFFFF"/>
                </a:solidFill>
                <a:latin typeface="Open Sans 1 Bold"/>
              </a:rPr>
              <a:t>Questions....?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2983865"/>
            <a:ext cx="16744950" cy="375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9"/>
              </a:lnSpc>
              <a:spcBef>
                <a:spcPct val="0"/>
              </a:spcBef>
            </a:pPr>
            <a:r>
              <a:rPr lang="en-US" sz="21999" u="none">
                <a:solidFill>
                  <a:srgbClr val="FFFFFF"/>
                </a:solidFill>
                <a:latin typeface="Open Sans 1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Halftone Elements"/>
          <p:cNvSpPr/>
          <p:nvPr/>
        </p:nvSpPr>
        <p:spPr>
          <a:xfrm flipH="false" flipV="true" rot="0">
            <a:off x="0" y="-1559590"/>
            <a:ext cx="18288000" cy="4111700"/>
          </a:xfrm>
          <a:custGeom>
            <a:avLst/>
            <a:gdLst/>
            <a:ahLst/>
            <a:cxnLst/>
            <a:rect r="r" b="b" t="t" l="l"/>
            <a:pathLst>
              <a:path h="4111700" w="18288000">
                <a:moveTo>
                  <a:pt x="0" y="4111699"/>
                </a:moveTo>
                <a:lnTo>
                  <a:pt x="18288000" y="4111699"/>
                </a:lnTo>
                <a:lnTo>
                  <a:pt x="18288000" y="0"/>
                </a:lnTo>
                <a:lnTo>
                  <a:pt x="0" y="0"/>
                </a:lnTo>
                <a:lnTo>
                  <a:pt x="0" y="4111699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882410"/>
            <a:chOff x="0" y="0"/>
            <a:chExt cx="6186311" cy="13133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1313309"/>
            </a:xfrm>
            <a:custGeom>
              <a:avLst/>
              <a:gdLst/>
              <a:ahLst/>
              <a:cxnLst/>
              <a:rect r="r" b="b" t="t" l="l"/>
              <a:pathLst>
                <a:path h="131330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313309"/>
                  </a:lnTo>
                  <a:lnTo>
                    <a:pt x="0" y="1313309"/>
                  </a:lnTo>
                  <a:close/>
                </a:path>
              </a:pathLst>
            </a:custGeom>
            <a:solidFill>
              <a:srgbClr val="010F5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895489" y="7091055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9639" y="2028825"/>
            <a:ext cx="7735240" cy="6946696"/>
          </a:xfrm>
          <a:custGeom>
            <a:avLst/>
            <a:gdLst/>
            <a:ahLst/>
            <a:cxnLst/>
            <a:rect r="r" b="b" t="t" l="l"/>
            <a:pathLst>
              <a:path h="6946696" w="7735240">
                <a:moveTo>
                  <a:pt x="0" y="0"/>
                </a:moveTo>
                <a:lnTo>
                  <a:pt x="7735240" y="0"/>
                </a:lnTo>
                <a:lnTo>
                  <a:pt x="7735240" y="6946696"/>
                </a:lnTo>
                <a:lnTo>
                  <a:pt x="0" y="694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46999" y="1019175"/>
            <a:ext cx="951230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 u="none">
                <a:solidFill>
                  <a:srgbClr val="FFFFFF"/>
                </a:solidFill>
                <a:latin typeface="HK Grotesk"/>
              </a:rPr>
              <a:t>State and Lifecycle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39339" y="4738224"/>
            <a:ext cx="9512301" cy="3956585"/>
            <a:chOff x="0" y="0"/>
            <a:chExt cx="12683067" cy="52754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296663"/>
              <a:ext cx="12683067" cy="397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78072" indent="-289036" lvl="1">
                <a:lnSpc>
                  <a:spcPts val="4016"/>
                </a:lnSpc>
                <a:buFont typeface="Arial"/>
                <a:buChar char="•"/>
              </a:pPr>
              <a:r>
                <a:rPr lang="en-US" sz="2677">
                  <a:solidFill>
                    <a:srgbClr val="FFFFFF"/>
                  </a:solidFill>
                  <a:latin typeface="HK Grotesk"/>
                </a:rPr>
                <a:t>State is a JavaScript object that stores component-specific data.</a:t>
              </a:r>
            </a:p>
            <a:p>
              <a:pPr marL="578072" indent="-289036" lvl="1">
                <a:lnSpc>
                  <a:spcPts val="4016"/>
                </a:lnSpc>
                <a:buFont typeface="Arial"/>
                <a:buChar char="•"/>
              </a:pPr>
              <a:r>
                <a:rPr lang="en-US" sz="2677">
                  <a:solidFill>
                    <a:srgbClr val="FFFFFF"/>
                  </a:solidFill>
                  <a:latin typeface="HK Grotesk"/>
                </a:rPr>
                <a:t>It is mutable and can be updated using the setState method.</a:t>
              </a:r>
            </a:p>
            <a:p>
              <a:pPr marL="578072" indent="-289036" lvl="1">
                <a:lnSpc>
                  <a:spcPts val="4016"/>
                </a:lnSpc>
                <a:buFont typeface="Arial"/>
                <a:buChar char="•"/>
              </a:pPr>
              <a:r>
                <a:rPr lang="en-US" sz="2677">
                  <a:solidFill>
                    <a:srgbClr val="FFFFFF"/>
                  </a:solidFill>
                  <a:latin typeface="HK Grotesk"/>
                </a:rPr>
                <a:t>Changes in state trigger re-rendering of the component.</a:t>
              </a:r>
            </a:p>
            <a:p>
              <a:pPr marL="578072" indent="-289036" lvl="1">
                <a:lnSpc>
                  <a:spcPts val="4016"/>
                </a:lnSpc>
                <a:buFont typeface="Arial"/>
                <a:buChar char="•"/>
              </a:pPr>
              <a:r>
                <a:rPr lang="en-US" sz="2677">
                  <a:solidFill>
                    <a:srgbClr val="FFFFFF"/>
                  </a:solidFill>
                  <a:latin typeface="HK Grotesk"/>
                </a:rPr>
                <a:t>State should be treated as immutable to avoid unexpected behavior.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2683067" cy="890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60"/>
                </a:lnSpc>
              </a:pPr>
              <a:r>
                <a:rPr lang="en-US" sz="4200">
                  <a:solidFill>
                    <a:srgbClr val="FFFFFF"/>
                  </a:solidFill>
                  <a:latin typeface="HK Grotesk"/>
                </a:rPr>
                <a:t>Component State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619250" cy="1689100"/>
            <a:chOff x="0" y="0"/>
            <a:chExt cx="426469" cy="444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469" cy="444866"/>
            </a:xfrm>
            <a:custGeom>
              <a:avLst/>
              <a:gdLst/>
              <a:ahLst/>
              <a:cxnLst/>
              <a:rect r="r" b="b" t="t" l="l"/>
              <a:pathLst>
                <a:path h="444866" w="426469">
                  <a:moveTo>
                    <a:pt x="0" y="0"/>
                  </a:moveTo>
                  <a:lnTo>
                    <a:pt x="426469" y="0"/>
                  </a:lnTo>
                  <a:lnTo>
                    <a:pt x="426469" y="444866"/>
                  </a:lnTo>
                  <a:lnTo>
                    <a:pt x="0" y="4448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6469" cy="511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043462" y="361994"/>
            <a:ext cx="7509487" cy="950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03"/>
              </a:lnSpc>
            </a:pPr>
            <a:r>
              <a:rPr lang="en-US" sz="2002">
                <a:solidFill>
                  <a:srgbClr val="FFFFFF"/>
                </a:solidFill>
                <a:latin typeface="HK Grotesk Bold"/>
              </a:rPr>
              <a:t>constructor(props):</a:t>
            </a:r>
            <a:r>
              <a:rPr lang="en-US" sz="2002">
                <a:solidFill>
                  <a:srgbClr val="FFFFFF"/>
                </a:solidFill>
                <a:latin typeface="HK Grotesk"/>
              </a:rPr>
              <a:t> Initializes the component's state and props.</a:t>
            </a:r>
          </a:p>
          <a:p>
            <a:pPr marL="0" indent="0" lvl="0">
              <a:lnSpc>
                <a:spcPts val="3003"/>
              </a:lnSpc>
            </a:pPr>
          </a:p>
          <a:p>
            <a:pPr marL="0" indent="0" lvl="0">
              <a:lnSpc>
                <a:spcPts val="3003"/>
              </a:lnSpc>
            </a:pPr>
            <a:r>
              <a:rPr lang="en-US" sz="2002" strike="noStrike">
                <a:solidFill>
                  <a:srgbClr val="FFFFFF"/>
                </a:solidFill>
                <a:latin typeface="HK Grotesk Bold"/>
              </a:rPr>
              <a:t>static getDerivedStateFromProps(props, state):</a:t>
            </a:r>
            <a:r>
              <a:rPr lang="en-US" sz="2002" strike="noStrike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002">
                <a:solidFill>
                  <a:srgbClr val="FFFFFF"/>
                </a:solidFill>
                <a:latin typeface="HK Grotesk"/>
              </a:rPr>
              <a:t>Used to update the state based on changes in props.</a:t>
            </a:r>
          </a:p>
          <a:p>
            <a:pPr marL="0" indent="0" lvl="0">
              <a:lnSpc>
                <a:spcPts val="3003"/>
              </a:lnSpc>
            </a:pPr>
          </a:p>
          <a:p>
            <a:pPr marL="0" indent="0" lvl="0">
              <a:lnSpc>
                <a:spcPts val="3003"/>
              </a:lnSpc>
            </a:pPr>
            <a:r>
              <a:rPr lang="en-US" sz="2002" strike="noStrike">
                <a:solidFill>
                  <a:srgbClr val="FFFFFF"/>
                </a:solidFill>
                <a:latin typeface="HK Grotesk Bold"/>
              </a:rPr>
              <a:t>render():</a:t>
            </a:r>
            <a:r>
              <a:rPr lang="en-US" sz="2002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002">
                <a:solidFill>
                  <a:srgbClr val="FFFFFF"/>
                </a:solidFill>
                <a:latin typeface="HK Grotesk"/>
              </a:rPr>
              <a:t>Returns the JSX to be displayed on the screen.</a:t>
            </a:r>
          </a:p>
          <a:p>
            <a:pPr marL="0" indent="0" lvl="0">
              <a:lnSpc>
                <a:spcPts val="3003"/>
              </a:lnSpc>
            </a:pPr>
          </a:p>
          <a:p>
            <a:pPr marL="0" indent="0" lvl="0">
              <a:lnSpc>
                <a:spcPts val="3003"/>
              </a:lnSpc>
            </a:pPr>
            <a:r>
              <a:rPr lang="en-US" sz="2002">
                <a:solidFill>
                  <a:srgbClr val="FFFFFF"/>
                </a:solidFill>
                <a:latin typeface="HK Grotesk Bold"/>
              </a:rPr>
              <a:t>componentDidMount():</a:t>
            </a:r>
            <a:r>
              <a:rPr lang="en-US" sz="2002">
                <a:solidFill>
                  <a:srgbClr val="FFFFFF"/>
                </a:solidFill>
                <a:latin typeface="HK Grotesk"/>
              </a:rPr>
              <a:t> Invoked after the component is added to the DOM.</a:t>
            </a:r>
          </a:p>
          <a:p>
            <a:pPr marL="0" indent="0" lvl="0">
              <a:lnSpc>
                <a:spcPts val="3003"/>
              </a:lnSpc>
            </a:pPr>
          </a:p>
          <a:p>
            <a:pPr marL="0" indent="0" lvl="0">
              <a:lnSpc>
                <a:spcPts val="3003"/>
              </a:lnSpc>
            </a:pPr>
            <a:r>
              <a:rPr lang="en-US" sz="2002" strike="noStrike">
                <a:solidFill>
                  <a:srgbClr val="FFFFFF"/>
                </a:solidFill>
                <a:latin typeface="HK Grotesk Bold"/>
              </a:rPr>
              <a:t>shouldComponentUpdate(nextProps, next-state): </a:t>
            </a:r>
            <a:r>
              <a:rPr lang="en-US" sz="2002">
                <a:solidFill>
                  <a:srgbClr val="FFFFFF"/>
                </a:solidFill>
                <a:latin typeface="HK Grotesk"/>
              </a:rPr>
              <a:t>Decides if the component should update based on changes in props</a:t>
            </a:r>
          </a:p>
          <a:p>
            <a:pPr marL="0" indent="0" lvl="0">
              <a:lnSpc>
                <a:spcPts val="3003"/>
              </a:lnSpc>
            </a:pPr>
            <a:r>
              <a:rPr lang="en-US" sz="2002">
                <a:solidFill>
                  <a:srgbClr val="FFFFFF"/>
                </a:solidFill>
                <a:latin typeface="HK Grotesk"/>
              </a:rPr>
              <a:t>or state.</a:t>
            </a:r>
          </a:p>
          <a:p>
            <a:pPr marL="0" indent="0" lvl="0">
              <a:lnSpc>
                <a:spcPts val="3003"/>
              </a:lnSpc>
            </a:pPr>
          </a:p>
          <a:p>
            <a:pPr marL="0" indent="0" lvl="0">
              <a:lnSpc>
                <a:spcPts val="3003"/>
              </a:lnSpc>
            </a:pPr>
            <a:r>
              <a:rPr lang="en-US" sz="2002" strike="noStrike">
                <a:solidFill>
                  <a:srgbClr val="FFFFFF"/>
                </a:solidFill>
                <a:latin typeface="HK Grotesk Bold"/>
              </a:rPr>
              <a:t>getSnapshotBeforeUpdate(prevProps, prevState): </a:t>
            </a:r>
            <a:r>
              <a:rPr lang="en-US" sz="2002">
                <a:solidFill>
                  <a:srgbClr val="FFFFFF"/>
                </a:solidFill>
                <a:latin typeface="HK Grotesk"/>
              </a:rPr>
              <a:t>Captures a snapshot of the DOM before changes are applied.</a:t>
            </a:r>
          </a:p>
          <a:p>
            <a:pPr marL="0" indent="0" lvl="0">
              <a:lnSpc>
                <a:spcPts val="3003"/>
              </a:lnSpc>
            </a:pPr>
          </a:p>
          <a:p>
            <a:pPr marL="0" indent="0" lvl="0">
              <a:lnSpc>
                <a:spcPts val="3003"/>
              </a:lnSpc>
            </a:pPr>
            <a:r>
              <a:rPr lang="en-US" sz="2002" strike="noStrike">
                <a:solidFill>
                  <a:srgbClr val="FFFFFF"/>
                </a:solidFill>
                <a:latin typeface="HK Grotesk Bold"/>
              </a:rPr>
              <a:t>componentDidUpdate(prevProps, prevState, snapshot):</a:t>
            </a:r>
            <a:r>
              <a:rPr lang="en-US" sz="2002" strike="noStrike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002">
                <a:solidFill>
                  <a:srgbClr val="FFFFFF"/>
                </a:solidFill>
                <a:latin typeface="HK Grotesk"/>
              </a:rPr>
              <a:t>Called after the component updates and the DOM is rendered.</a:t>
            </a:r>
          </a:p>
          <a:p>
            <a:pPr marL="0" indent="0" lvl="0">
              <a:lnSpc>
                <a:spcPts val="3003"/>
              </a:lnSpc>
            </a:pPr>
          </a:p>
          <a:p>
            <a:pPr marL="0" indent="0" lvl="0">
              <a:lnSpc>
                <a:spcPts val="3003"/>
              </a:lnSpc>
            </a:pPr>
            <a:r>
              <a:rPr lang="en-US" sz="2002" strike="noStrike">
                <a:solidFill>
                  <a:srgbClr val="FFFFFF"/>
                </a:solidFill>
                <a:latin typeface="HK Grotesk Bold"/>
              </a:rPr>
              <a:t>componentWillUnmount():</a:t>
            </a:r>
            <a:r>
              <a:rPr lang="en-US" sz="2002">
                <a:solidFill>
                  <a:srgbClr val="FFFFFF"/>
                </a:solidFill>
                <a:latin typeface="HK Grotesk"/>
              </a:rPr>
              <a:t> Invoked just before the component is removed from the DOM.</a:t>
            </a:r>
          </a:p>
          <a:p>
            <a:pPr marL="0" indent="0" lvl="0">
              <a:lnSpc>
                <a:spcPts val="3003"/>
              </a:lnSpc>
            </a:pPr>
          </a:p>
          <a:p>
            <a:pPr marL="0" indent="0" lvl="0">
              <a:lnSpc>
                <a:spcPts val="3003"/>
              </a:lnSpc>
            </a:pPr>
            <a:r>
              <a:rPr lang="en-US" sz="2002" strike="noStrike">
                <a:solidFill>
                  <a:srgbClr val="FFFFFF"/>
                </a:solidFill>
                <a:latin typeface="HK Grotesk Bold"/>
              </a:rPr>
              <a:t>componentDidCatch(error, info):</a:t>
            </a:r>
            <a:r>
              <a:rPr lang="en-US" sz="2002" strike="noStrike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002">
                <a:solidFill>
                  <a:srgbClr val="FFFFFF"/>
                </a:solidFill>
                <a:latin typeface="HK Grotesk"/>
              </a:rPr>
              <a:t>Catches errors in the child component tree.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31111" y="2073240"/>
            <a:ext cx="8115300" cy="2926804"/>
            <a:chOff x="0" y="0"/>
            <a:chExt cx="10820400" cy="39024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0820400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HK Grotesk"/>
                </a:rPr>
                <a:t>Lifecycle Methods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72945"/>
              <a:ext cx="10820400" cy="2029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"/>
                </a:rPr>
                <a:t>Lifecycle methods enable developers to perform actions at specific points during a component's life cycle.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Halftone Elements"/>
          <p:cNvSpPr/>
          <p:nvPr/>
        </p:nvSpPr>
        <p:spPr>
          <a:xfrm flipH="false" flipV="true" rot="0">
            <a:off x="0" y="-1559590"/>
            <a:ext cx="18288000" cy="4111700"/>
          </a:xfrm>
          <a:custGeom>
            <a:avLst/>
            <a:gdLst/>
            <a:ahLst/>
            <a:cxnLst/>
            <a:rect r="r" b="b" t="t" l="l"/>
            <a:pathLst>
              <a:path h="4111700" w="18288000">
                <a:moveTo>
                  <a:pt x="0" y="4111699"/>
                </a:moveTo>
                <a:lnTo>
                  <a:pt x="18288000" y="4111699"/>
                </a:lnTo>
                <a:lnTo>
                  <a:pt x="18288000" y="0"/>
                </a:lnTo>
                <a:lnTo>
                  <a:pt x="0" y="0"/>
                </a:lnTo>
                <a:lnTo>
                  <a:pt x="0" y="4111699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33400" y="-730552"/>
            <a:ext cx="19378989" cy="5127930"/>
          </a:xfrm>
          <a:prstGeom prst="rect">
            <a:avLst/>
          </a:prstGeom>
          <a:solidFill>
            <a:srgbClr val="010F5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4749" y="2639960"/>
            <a:ext cx="7428688" cy="5527379"/>
          </a:xfrm>
          <a:custGeom>
            <a:avLst/>
            <a:gdLst/>
            <a:ahLst/>
            <a:cxnLst/>
            <a:rect r="r" b="b" t="t" l="l"/>
            <a:pathLst>
              <a:path h="5527379" w="7428688">
                <a:moveTo>
                  <a:pt x="0" y="0"/>
                </a:moveTo>
                <a:lnTo>
                  <a:pt x="7428688" y="0"/>
                </a:lnTo>
                <a:lnTo>
                  <a:pt x="7428688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8551836" cy="2171700"/>
            <a:chOff x="0" y="0"/>
            <a:chExt cx="11402448" cy="28956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1402448" cy="1546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119"/>
                </a:lnSpc>
              </a:pPr>
              <a:r>
                <a:rPr lang="en-US" sz="7599">
                  <a:solidFill>
                    <a:srgbClr val="FFFFFF"/>
                  </a:solidFill>
                  <a:latin typeface="HK Grotesk"/>
                </a:rPr>
                <a:t>Lifecycle Methods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73275"/>
              <a:ext cx="11046848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HK Grotesk Bold"/>
                </a:rPr>
                <a:t>Lifecycle methods enable developers to perform actions at specific points during a component's life cycle.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403650"/>
            <a:ext cx="8285136" cy="3854650"/>
            <a:chOff x="0" y="0"/>
            <a:chExt cx="11046848" cy="513953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104684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ComponentDidMount: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04648"/>
              <a:ext cx="11046848" cy="970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4782" indent="-217391" lvl="1">
                <a:lnSpc>
                  <a:spcPts val="3020"/>
                </a:lnSpc>
                <a:buFont typeface="Arial"/>
                <a:buChar char="•"/>
              </a:pPr>
              <a:r>
                <a:rPr lang="en-US" sz="2013">
                  <a:solidFill>
                    <a:srgbClr val="FFFFFF"/>
                  </a:solidFill>
                  <a:latin typeface="HK Grotesk"/>
                </a:rPr>
                <a:t>Invoked immediately after a component is inserted into the DOM.</a:t>
              </a:r>
            </a:p>
            <a:p>
              <a:pPr marL="434782" indent="-217391" lvl="1">
                <a:lnSpc>
                  <a:spcPts val="3020"/>
                </a:lnSpc>
                <a:buFont typeface="Arial"/>
                <a:buChar char="•"/>
              </a:pPr>
              <a:r>
                <a:rPr lang="en-US" sz="2013">
                  <a:solidFill>
                    <a:srgbClr val="FFFFFF"/>
                  </a:solidFill>
                  <a:latin typeface="HK Grotesk"/>
                </a:rPr>
                <a:t>Ideal for initiating API requests or setting up subscriptions.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89362"/>
              <a:ext cx="1104684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ComponentDidUpdate: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660685"/>
              <a:ext cx="11046848" cy="1478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4782" indent="-217391" lvl="1">
                <a:lnSpc>
                  <a:spcPts val="3020"/>
                </a:lnSpc>
                <a:buFont typeface="Arial"/>
                <a:buChar char="•"/>
              </a:pPr>
              <a:r>
                <a:rPr lang="en-US" sz="2013">
                  <a:solidFill>
                    <a:srgbClr val="FFFFFF"/>
                  </a:solidFill>
                  <a:latin typeface="HK Grotesk"/>
                </a:rPr>
                <a:t>Called after the component is re-rendered.</a:t>
              </a:r>
            </a:p>
            <a:p>
              <a:pPr marL="434782" indent="-217391" lvl="1">
                <a:lnSpc>
                  <a:spcPts val="3020"/>
                </a:lnSpc>
                <a:buFont typeface="Arial"/>
                <a:buChar char="•"/>
              </a:pPr>
              <a:r>
                <a:rPr lang="en-US" sz="2013">
                  <a:solidFill>
                    <a:srgbClr val="FFFFFF"/>
                  </a:solidFill>
                  <a:latin typeface="HK Grotesk"/>
                </a:rPr>
                <a:t>Useful for handling updates, such as fetching new data based on prop changes.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05795" y="-1552150"/>
            <a:ext cx="8617561" cy="13556505"/>
            <a:chOff x="0" y="0"/>
            <a:chExt cx="11490081" cy="1807534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4375679" y="0"/>
              <a:ext cx="7114402" cy="8220422"/>
            </a:xfrm>
            <a:custGeom>
              <a:avLst/>
              <a:gdLst/>
              <a:ahLst/>
              <a:cxnLst/>
              <a:rect r="r" b="b" t="t" l="l"/>
              <a:pathLst>
                <a:path h="8220422" w="7114402">
                  <a:moveTo>
                    <a:pt x="7114402" y="0"/>
                  </a:moveTo>
                  <a:lnTo>
                    <a:pt x="0" y="0"/>
                  </a:lnTo>
                  <a:lnTo>
                    <a:pt x="0" y="8220422"/>
                  </a:lnTo>
                  <a:lnTo>
                    <a:pt x="7114402" y="8220422"/>
                  </a:lnTo>
                  <a:lnTo>
                    <a:pt x="71144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8909197"/>
              <a:ext cx="7932880" cy="9166143"/>
            </a:xfrm>
            <a:custGeom>
              <a:avLst/>
              <a:gdLst/>
              <a:ahLst/>
              <a:cxnLst/>
              <a:rect r="r" b="b" t="t" l="l"/>
              <a:pathLst>
                <a:path h="9166143" w="7932880">
                  <a:moveTo>
                    <a:pt x="7932880" y="0"/>
                  </a:moveTo>
                  <a:lnTo>
                    <a:pt x="0" y="0"/>
                  </a:lnTo>
                  <a:lnTo>
                    <a:pt x="0" y="9166143"/>
                  </a:lnTo>
                  <a:lnTo>
                    <a:pt x="7932880" y="9166143"/>
                  </a:lnTo>
                  <a:lnTo>
                    <a:pt x="793288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93109" y="1028700"/>
            <a:ext cx="8182030" cy="8229600"/>
          </a:xfrm>
          <a:custGeom>
            <a:avLst/>
            <a:gdLst/>
            <a:ahLst/>
            <a:cxnLst/>
            <a:rect r="r" b="b" t="t" l="l"/>
            <a:pathLst>
              <a:path h="8229600" w="8182030">
                <a:moveTo>
                  <a:pt x="0" y="0"/>
                </a:moveTo>
                <a:lnTo>
                  <a:pt x="8182030" y="0"/>
                </a:lnTo>
                <a:lnTo>
                  <a:pt x="81820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773202"/>
            <a:ext cx="7162789" cy="6726845"/>
            <a:chOff x="0" y="0"/>
            <a:chExt cx="9550385" cy="896912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1450"/>
              <a:ext cx="9550385" cy="2672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566"/>
                </a:lnSpc>
              </a:pPr>
              <a:r>
                <a:rPr lang="en-US" sz="7800">
                  <a:solidFill>
                    <a:srgbClr val="FFFFFF"/>
                  </a:solidFill>
                  <a:latin typeface="HK Grotesk Bold"/>
                </a:rPr>
                <a:t>Handling Events in React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357635"/>
              <a:ext cx="9550385" cy="1054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74"/>
                </a:lnSpc>
              </a:pPr>
              <a:r>
                <a:rPr lang="en-US" sz="2442">
                  <a:solidFill>
                    <a:srgbClr val="FFFFFF"/>
                  </a:solidFill>
                  <a:latin typeface="HK Grotesk"/>
                </a:rPr>
                <a:t>Handling events in React is similar to handling events in traditional HTML.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869670"/>
              <a:ext cx="9550385" cy="158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74"/>
                </a:lnSpc>
              </a:pPr>
              <a:r>
                <a:rPr lang="en-US" sz="2442">
                  <a:solidFill>
                    <a:srgbClr val="FFFFFF"/>
                  </a:solidFill>
                  <a:latin typeface="HK Grotesk"/>
                </a:rPr>
                <a:t>React events are synthetic wrappers around the native browser events, allowing consistent handling across different browsers.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915105"/>
              <a:ext cx="9550385" cy="1054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74"/>
                </a:lnSpc>
              </a:pPr>
              <a:r>
                <a:rPr lang="en-US" sz="2442">
                  <a:solidFill>
                    <a:srgbClr val="FFFFFF"/>
                  </a:solidFill>
                  <a:latin typeface="HK Grotesk"/>
                </a:rPr>
                <a:t>You can pass additional data to an event handler by defining a function.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0"/>
            <a:ext cx="3086100" cy="30861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10F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2650" y="3348206"/>
            <a:ext cx="7071394" cy="3977609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4582" r="0" b="-814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73556" y="3348206"/>
            <a:ext cx="7071394" cy="3977609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32244" r="0" b="-322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3970688" cy="1977009"/>
            <a:chOff x="0" y="0"/>
            <a:chExt cx="18627584" cy="26360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8627584" cy="149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531"/>
                </a:lnSpc>
              </a:pPr>
              <a:r>
                <a:rPr lang="en-US" sz="7756" strike="noStrike">
                  <a:solidFill>
                    <a:srgbClr val="FFFFFF"/>
                  </a:solidFill>
                  <a:latin typeface="HK Grotesk Bold"/>
                </a:rPr>
                <a:t>Conditional Rendering in React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774047"/>
              <a:ext cx="18627584" cy="861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92"/>
                </a:lnSpc>
                <a:spcBef>
                  <a:spcPct val="0"/>
                </a:spcBef>
              </a:pPr>
              <a:r>
                <a:rPr lang="en-US" sz="1923" strike="noStrike">
                  <a:solidFill>
                    <a:srgbClr val="FFFFFF"/>
                  </a:solidFill>
                  <a:latin typeface="HK Grotesk"/>
                </a:rPr>
                <a:t>React's conditional rendering is like the Batman of components: it knows when to swoop in and save the day by showing or hiding based on certain conditions.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668716"/>
            <a:ext cx="6713348" cy="1058509"/>
            <a:chOff x="0" y="0"/>
            <a:chExt cx="8951131" cy="141134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69296"/>
              <a:ext cx="8951131" cy="442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Using Ternary Operator: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52579" y="7668716"/>
            <a:ext cx="6713348" cy="1058509"/>
            <a:chOff x="0" y="0"/>
            <a:chExt cx="8951131" cy="141134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69296"/>
              <a:ext cx="8951131" cy="442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4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Using if-else: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0"/>
            <a:ext cx="3086100" cy="30861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10F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2650" y="3348206"/>
            <a:ext cx="7071394" cy="3977609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3684" r="0" b="-5049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73556" y="3348206"/>
            <a:ext cx="7071394" cy="3977609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25930" r="0" b="-2593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3970688" cy="1977009"/>
            <a:chOff x="0" y="0"/>
            <a:chExt cx="18627584" cy="26360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8627584" cy="149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531"/>
                </a:lnSpc>
              </a:pPr>
              <a:r>
                <a:rPr lang="en-US" sz="7756" strike="noStrike">
                  <a:solidFill>
                    <a:srgbClr val="FFFFFF"/>
                  </a:solidFill>
                  <a:latin typeface="HK Grotesk Bold"/>
                </a:rPr>
                <a:t>Conditional Rendering in React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774047"/>
              <a:ext cx="18627584" cy="861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92"/>
                </a:lnSpc>
                <a:spcBef>
                  <a:spcPct val="0"/>
                </a:spcBef>
              </a:pPr>
              <a:r>
                <a:rPr lang="en-US" sz="1923" strike="noStrike">
                  <a:solidFill>
                    <a:srgbClr val="FFFFFF"/>
                  </a:solidFill>
                  <a:latin typeface="HK Grotesk"/>
                </a:rPr>
                <a:t>React's conditional rendering is like the Batman of components: it knows when to swoop in and save the day by showing or hiding based on certain conditions.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668716"/>
            <a:ext cx="6713348" cy="1058509"/>
            <a:chOff x="0" y="0"/>
            <a:chExt cx="8951131" cy="141134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69296"/>
              <a:ext cx="8951131" cy="442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Using Logical AND (&amp;&amp;):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52579" y="7668716"/>
            <a:ext cx="6713348" cy="1058509"/>
            <a:chOff x="0" y="0"/>
            <a:chExt cx="8951131" cy="141134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69296"/>
              <a:ext cx="8951131" cy="442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4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Using Switch Statement: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0"/>
            <a:ext cx="3086100" cy="30861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10F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442341"/>
            <a:ext cx="13970688" cy="2643759"/>
            <a:chOff x="0" y="0"/>
            <a:chExt cx="18627584" cy="35250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8627584" cy="149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531"/>
                </a:lnSpc>
              </a:pPr>
              <a:r>
                <a:rPr lang="en-US" sz="7756">
                  <a:solidFill>
                    <a:srgbClr val="FFFFFF"/>
                  </a:solidFill>
                  <a:latin typeface="HK Grotesk Bold"/>
                </a:rPr>
                <a:t>Hooks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74047"/>
              <a:ext cx="18627584" cy="1750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2"/>
                </a:lnSpc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Introduced in React 16.8, Hooks are functions that let you use state and lifecycle features in functional components.</a:t>
              </a:r>
            </a:p>
            <a:p>
              <a:pPr marL="415231" indent="-207615" lvl="1">
                <a:lnSpc>
                  <a:spcPts val="2692"/>
                </a:lnSpc>
                <a:buFont typeface="Arial"/>
                <a:buChar char="•"/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Enables stateful logic in functional components.</a:t>
              </a:r>
            </a:p>
            <a:p>
              <a:pPr marL="415231" indent="-207615" lvl="1">
                <a:lnSpc>
                  <a:spcPts val="2692"/>
                </a:lnSpc>
                <a:buFont typeface="Arial"/>
                <a:buChar char="•"/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Promotes code reuse and organization.</a:t>
              </a:r>
            </a:p>
            <a:p>
              <a:pPr marL="0" indent="0" lvl="0">
                <a:lnSpc>
                  <a:spcPts val="26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679058"/>
            <a:ext cx="15537227" cy="7088924"/>
            <a:chOff x="0" y="0"/>
            <a:chExt cx="20716303" cy="94518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1136364"/>
              <a:ext cx="8982001" cy="4516590"/>
            </a:xfrm>
            <a:custGeom>
              <a:avLst/>
              <a:gdLst/>
              <a:ahLst/>
              <a:cxnLst/>
              <a:rect r="r" b="b" t="t" l="l"/>
              <a:pathLst>
                <a:path h="4516590" w="8982001">
                  <a:moveTo>
                    <a:pt x="0" y="0"/>
                  </a:moveTo>
                  <a:lnTo>
                    <a:pt x="8982001" y="0"/>
                  </a:lnTo>
                  <a:lnTo>
                    <a:pt x="8982001" y="4516590"/>
                  </a:lnTo>
                  <a:lnTo>
                    <a:pt x="0" y="451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0513" y="0"/>
              <a:ext cx="7417072" cy="5714370"/>
            </a:xfrm>
            <a:custGeom>
              <a:avLst/>
              <a:gdLst/>
              <a:ahLst/>
              <a:cxnLst/>
              <a:rect r="r" b="b" t="t" l="l"/>
              <a:pathLst>
                <a:path h="5714370" w="7417072">
                  <a:moveTo>
                    <a:pt x="0" y="0"/>
                  </a:moveTo>
                  <a:lnTo>
                    <a:pt x="7417071" y="0"/>
                  </a:lnTo>
                  <a:lnTo>
                    <a:pt x="7417071" y="5714370"/>
                  </a:lnTo>
                  <a:lnTo>
                    <a:pt x="0" y="571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7079450"/>
              <a:ext cx="8951131" cy="2372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4"/>
                </a:lnSpc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The </a:t>
              </a:r>
              <a:r>
                <a:rPr lang="en-US" sz="1923">
                  <a:solidFill>
                    <a:srgbClr val="FFFFFF"/>
                  </a:solidFill>
                  <a:latin typeface="HK Grotesk Bold"/>
                </a:rPr>
                <a:t>useState</a:t>
              </a:r>
              <a:r>
                <a:rPr lang="en-US" sz="1923">
                  <a:solidFill>
                    <a:srgbClr val="FFFFFF"/>
                  </a:solidFill>
                  <a:latin typeface="HK Grotesk"/>
                </a:rPr>
                <a:t> hook allows us to create ​</a:t>
              </a:r>
            </a:p>
            <a:p>
              <a:pPr>
                <a:lnSpc>
                  <a:spcPts val="2884"/>
                </a:lnSpc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state variables in a React function component. The state allows ​</a:t>
              </a:r>
            </a:p>
            <a:p>
              <a:pPr>
                <a:lnSpc>
                  <a:spcPts val="2884"/>
                </a:lnSpc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us to access and update certain values in our components ​</a:t>
              </a:r>
            </a:p>
            <a:p>
              <a:pPr>
                <a:lnSpc>
                  <a:spcPts val="2884"/>
                </a:lnSpc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over time.</a:t>
              </a:r>
            </a:p>
            <a:p>
              <a:pPr marL="0" indent="0" lvl="0">
                <a:lnSpc>
                  <a:spcPts val="2884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00629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useState Hook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765172" y="7079450"/>
              <a:ext cx="8951131" cy="1889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4"/>
                </a:lnSpc>
              </a:pPr>
              <a:r>
                <a:rPr lang="en-US" sz="1923">
                  <a:solidFill>
                    <a:srgbClr val="FFFFFF"/>
                  </a:solidFill>
                  <a:latin typeface="HK Grotesk"/>
                </a:rPr>
                <a:t>useEffect lets us perform side effects ​ </a:t>
              </a:r>
              <a:r>
                <a:rPr lang="en-US" sz="1923">
                  <a:solidFill>
                    <a:srgbClr val="FFFFFF"/>
                  </a:solidFill>
                  <a:latin typeface="HK Grotesk"/>
                </a:rPr>
                <a:t>in function components. Side effects are actions that can ​ unpredictably change our component state ​ (that have caused 'side effects').​</a:t>
              </a:r>
            </a:p>
            <a:p>
              <a:pPr marL="0" indent="0" lvl="0">
                <a:lnSpc>
                  <a:spcPts val="288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765172" y="6100629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useEffect Hook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DAF6485RLMs</dc:identifier>
  <dcterms:modified xsi:type="dcterms:W3CDTF">2011-08-01T06:04:30Z</dcterms:modified>
  <cp:revision>1</cp:revision>
  <dc:title>ReacttJs-Base-to-Advance</dc:title>
</cp:coreProperties>
</file>